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2" r:id="rId2"/>
    <p:sldId id="279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</p:sldIdLst>
  <p:sldSz cx="12192000" cy="6858000"/>
  <p:notesSz cx="6858000" cy="9144000"/>
  <p:defaultTextStyle>
    <a:defPPr rtl="0"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7F14"/>
    <a:srgbClr val="3BC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706" autoAdjust="0"/>
  </p:normalViewPr>
  <p:slideViewPr>
    <p:cSldViewPr snapToGrid="0">
      <p:cViewPr>
        <p:scale>
          <a:sx n="75" d="100"/>
          <a:sy n="75" d="100"/>
        </p:scale>
        <p:origin x="272" y="-2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o-RO" dirty="0"/>
          </a:p>
        </p:txBody>
      </p:sp>
      <p:sp>
        <p:nvSpPr>
          <p:cNvPr id="3" name="Substituent dată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C7DB2AA-9B88-4845-BE68-530EDA5ECD5F}" type="datetime1">
              <a:rPr lang="ro-RO" smtClean="0"/>
              <a:t>19.05.2025</a:t>
            </a:fld>
            <a:endParaRPr lang="ro-RO" dirty="0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o-RO" dirty="0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ro-RO" smtClean="0"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o-RO" noProof="0" dirty="0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8F6B4-76C4-4121-A767-276166345F67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o-RO" noProof="0" dirty="0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o-RO" noProof="0" dirty="0"/>
              <a:t>Faceți clic pentru a edita stilurile de text Coordonator</a:t>
            </a:r>
          </a:p>
          <a:p>
            <a:pPr lvl="1" rtl="0"/>
            <a:r>
              <a:rPr lang="ro-RO" noProof="0" dirty="0"/>
              <a:t>Al doilea nivel</a:t>
            </a:r>
          </a:p>
          <a:p>
            <a:pPr lvl="2" rtl="0"/>
            <a:r>
              <a:rPr lang="ro-RO" noProof="0" dirty="0"/>
              <a:t>Al treilea nivel</a:t>
            </a:r>
          </a:p>
          <a:p>
            <a:pPr lvl="3" rtl="0"/>
            <a:r>
              <a:rPr lang="ro-RO" noProof="0" dirty="0"/>
              <a:t>Al patrulea nivel</a:t>
            </a:r>
          </a:p>
          <a:p>
            <a:pPr lvl="4" rtl="0"/>
            <a:r>
              <a:rPr lang="ro-RO" noProof="0" dirty="0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o-RO" noProof="0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1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562575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FFC09-5C26-D5C0-C722-22EF7ED98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01697AB2-D3FE-D61B-E00E-87F14DA57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A23F747C-169C-9B82-30B6-65272731E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7582D8D-138E-1D25-43D2-19216676DF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2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35272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589E2-8E8A-4871-A371-DEF337AA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6760BA6C-B465-AF00-D99D-DF90DF65B2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EDBBC058-639D-0CE1-8FC8-5DB17A22B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958E9AF-040F-89FB-124A-CEFEE94C69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3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74028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18129-A594-51C8-4A42-901201B48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5864A1B1-E4CB-F12F-265F-26E0F4F09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71A2582B-00DA-9312-4B35-1060DED2C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95F53F0E-BCA2-E620-D505-58CE8F66A5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4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57436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7DB0E-4571-01AC-FCE8-DFDCBCEEC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1EA69A9D-DC9E-6391-7271-BD0E2E614C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01D73767-3004-9D73-9BE6-520534403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2846E3F-8C7A-1128-D34C-D22C940F7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5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618007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357B6-FC4D-1981-54EC-C7190C461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E46372A2-BE87-202C-2C3E-8B5E33AA3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3D609B6B-7D03-14C9-AB32-8BC16BBED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B365DBBF-483B-2801-AF7E-FECE3085DE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6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27073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1DD46-899A-D745-6672-0627CAA93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F505403E-7A17-BE89-AFF8-DFB446838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ED743145-518A-8B77-E1B0-3DB0CE63C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053F96AC-6664-07F5-DF63-B1CB0EDC2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7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05822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B479A-BEC1-FAEA-DB9F-1E99846A0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15AB6323-F533-102A-1445-1D2C8662F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11241E48-5D74-3CC3-0280-6D473BA99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9CEB6D98-2C1D-0B51-FED8-56E574E73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8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51808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EBE63-7FB0-A3D7-D58A-774A1D265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A60BD443-3300-ECCF-26A9-4639F423D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7BBC68FE-5D10-78CB-E1AB-ADF6D48E3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7EF1426-066F-2520-63D6-011BE85E1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9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897085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B2939-CBDB-696A-AB7A-189E0BCC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>
            <a:extLst>
              <a:ext uri="{FF2B5EF4-FFF2-40B4-BE49-F238E27FC236}">
                <a16:creationId xmlns:a16="http://schemas.microsoft.com/office/drawing/2014/main" id="{2F38E9DF-A382-5CD0-99CB-D67B23C83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>
            <a:extLst>
              <a:ext uri="{FF2B5EF4-FFF2-40B4-BE49-F238E27FC236}">
                <a16:creationId xmlns:a16="http://schemas.microsoft.com/office/drawing/2014/main" id="{40BCCADA-9487-8D9E-5A36-C9FAD264C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22BF1C2A-80AD-B48E-9AA3-4FD05F4930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o-RO" smtClean="0"/>
              <a:t>10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83862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reptunghi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noProof="0" dirty="0"/>
          </a:p>
        </p:txBody>
      </p:sp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zitiv titlu cu imagin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reptunghi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noProof="0" dirty="0"/>
          </a:p>
        </p:txBody>
      </p:sp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lnSpc>
                <a:spcPct val="70000"/>
              </a:lnSpc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9" name="Substituent imagine 2" descr="Un substituent gol pentru a adăuga o imagine. Faceți clic pe substituent și selectați imaginea pe care doriți s-o adăugați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ro-RO" noProof="0" dirty="0"/>
          </a:p>
        </p:txBody>
      </p:sp>
      <p:sp>
        <p:nvSpPr>
          <p:cNvPr id="13" name="Substituent imagine 2" descr="Un substituent gol pentru a adăuga o imagine. Faceți clic pe substituent și selectați imaginea pe care doriți s-o adăugați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ro-RO" noProof="0" dirty="0"/>
          </a:p>
        </p:txBody>
      </p:sp>
      <p:sp>
        <p:nvSpPr>
          <p:cNvPr id="14" name="Substituent imagine 2" descr="Un substituent gol pentru a adăuga o imagine. Faceți clic pe substituent și selectați imaginea pe care doriți s-o adăugați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ro-RO" noProof="0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3337546-DFE5-4658-8B07-BBCA50B26787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tet secțiun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reptunghi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noProof="0" dirty="0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237157C-F855-49B4-A61B-E1C2C2D126F7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4FDF3EA-000F-47B4-B53E-9BEDEE81062B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F924D4-8CAD-4A9E-9B9C-78BCEB149B58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A613782-86F5-4ADC-9FE5-B487C44DDCF3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reptunghi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noProof="0" dirty="0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6" name="Substituent imagine 2" descr="Un substituent gol pentru a adăuga o imagine. Faceți clic pe substituent și selectați imaginea pe care doriți s-o adăugați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ro-RO" noProof="0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u ș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0CF2E3B-E7CE-487E-B1FD-A52F923F145E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ro-RO" noProof="0" dirty="0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ro-RO" noProof="0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DED4136-FCC1-4B89-A49A-59A1AD0FE866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o-RO" noProof="0" smtClean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o-RO" noProof="0" dirty="0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o-RO" noProof="0" dirty="0"/>
              <a:t>Editați stilurile de text coordonator</a:t>
            </a:r>
          </a:p>
          <a:p>
            <a:pPr lvl="1" rtl="0"/>
            <a:r>
              <a:rPr lang="ro-RO" noProof="0" dirty="0"/>
              <a:t>Al doilea nivel</a:t>
            </a:r>
          </a:p>
          <a:p>
            <a:pPr lvl="2" rtl="0"/>
            <a:r>
              <a:rPr lang="ro-RO" noProof="0" dirty="0"/>
              <a:t>Al treilea nivel</a:t>
            </a:r>
          </a:p>
          <a:p>
            <a:pPr lvl="3" rtl="0"/>
            <a:r>
              <a:rPr lang="ro-RO" noProof="0" dirty="0"/>
              <a:t>Al patrulea nivel</a:t>
            </a:r>
          </a:p>
          <a:p>
            <a:pPr lvl="4" rtl="0"/>
            <a:r>
              <a:rPr lang="ro-RO" noProof="0" dirty="0"/>
              <a:t>Al cincilea nivel</a:t>
            </a:r>
          </a:p>
        </p:txBody>
      </p:sp>
      <p:sp>
        <p:nvSpPr>
          <p:cNvPr id="7" name="Dreptunghi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o-RO" noProof="0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o-RO" noProof="0" dirty="0"/>
              <a:t>Adăugați un subsol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7482F8B9-C483-470D-9BD5-06861E8841EB}" type="datetime1">
              <a:rPr lang="ro-RO" smtClean="0"/>
              <a:pPr/>
              <a:t>19.05.2025</a:t>
            </a:fld>
            <a:endParaRPr lang="ro-RO" dirty="0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ro-RO" noProof="0" smtClean="0"/>
              <a:pPr rtl="0"/>
              <a:t>‹#›</a:t>
            </a:fld>
            <a:endParaRPr lang="ro-RO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2359151" y="4993509"/>
            <a:ext cx="7671817" cy="1688775"/>
          </a:xfrm>
        </p:spPr>
        <p:txBody>
          <a:bodyPr rtlCol="0">
            <a:normAutofit/>
          </a:bodyPr>
          <a:lstStyle/>
          <a:p>
            <a:pPr rtl="0">
              <a:spcBef>
                <a:spcPts val="1800"/>
              </a:spcBef>
            </a:pPr>
            <a:r>
              <a:rPr lang="en-US" sz="2800" b="1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U-NUTRICOACH- WP2</a:t>
            </a:r>
            <a:br>
              <a:rPr lang="en-US" sz="2800" b="1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b="1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Cercetarea, colectarea de informații și analiza de nevoi </a:t>
            </a:r>
            <a:br>
              <a:rPr lang="en-US" sz="2800" b="1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i="1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</a:t>
            </a:r>
            <a:r>
              <a:rPr lang="en-US" sz="2400" cap="none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2400" cap="none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</a:t>
            </a:r>
            <a:endParaRPr lang="ro-RO" sz="2400" b="1" cap="none" dirty="0">
              <a:latin typeface="+mn-lt"/>
            </a:endParaRPr>
          </a:p>
        </p:txBody>
      </p:sp>
      <p:pic>
        <p:nvPicPr>
          <p:cNvPr id="8" name="Substituent imagine 7" descr="Detaliu cu un măr verde și ruletă de măsurat"/>
          <p:cNvPicPr>
            <a:picLocks noGrp="1" noChangeAspect="1"/>
          </p:cNvPicPr>
          <p:nvPr>
            <p:ph type="pic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7E0B9365-67BA-B318-0C40-02CB3A5A1E3D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8" r="21748"/>
          <a:stretch>
            <a:fillRect/>
          </a:stretch>
        </p:blipFill>
        <p:spPr/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525AD4-493D-74C1-38EA-B1F67D8D0E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849" y="4993510"/>
            <a:ext cx="1547242" cy="1628223"/>
          </a:xfrm>
          <a:prstGeom prst="rect">
            <a:avLst/>
          </a:prstGeo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3FC9E15C-C3B8-D0EA-DC5E-2A9DC170329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8" r="13638"/>
          <a:stretch>
            <a:fillRect/>
          </a:stretch>
        </p:blipFill>
        <p:spPr/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A75ADA88-8A6D-3845-6BD1-F94A4D5BF4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6" y="4664529"/>
            <a:ext cx="1610502" cy="201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2911E-CBE9-BE9D-27FB-7F7748BD4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A959342F-D321-E634-0C75-137898BB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ro-RO" sz="4000" b="1" dirty="0">
                <a:latin typeface="+mn-lt"/>
              </a:rPr>
              <a:t>Inceputul</a:t>
            </a:r>
            <a:r>
              <a:rPr lang="en-US" sz="4000" b="1" dirty="0">
                <a:latin typeface="+mn-lt"/>
              </a:rPr>
              <a:t> …….</a:t>
            </a:r>
            <a:endParaRPr lang="ro-RO" sz="4000" b="1" dirty="0">
              <a:latin typeface="+mn-lt"/>
            </a:endParaRPr>
          </a:p>
        </p:txBody>
      </p:sp>
      <p:sp>
        <p:nvSpPr>
          <p:cNvPr id="2" name="Substituent text 1">
            <a:extLst>
              <a:ext uri="{FF2B5EF4-FFF2-40B4-BE49-F238E27FC236}">
                <a16:creationId xmlns:a16="http://schemas.microsoft.com/office/drawing/2014/main" id="{8E15DD44-F055-B404-5D1E-65422045E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320" y="1106832"/>
            <a:ext cx="4498848" cy="685800"/>
          </a:xfrm>
        </p:spPr>
        <p:txBody>
          <a:bodyPr rtlCol="0">
            <a:normAutofit fontScale="70000" lnSpcReduction="20000"/>
          </a:bodyPr>
          <a:lstStyle/>
          <a:p>
            <a:pPr algn="ctr" rtl="0"/>
            <a:r>
              <a:rPr lang="en-US" sz="4000" cap="none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Noiembrie-Decembrie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2023</a:t>
            </a:r>
            <a:endParaRPr lang="ro-RO" sz="4000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6B8F2F-1393-41C2-904F-A916ECC07D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20" y="1912220"/>
            <a:ext cx="4498975" cy="399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Diagramă a răspunsurilor din Formulare. Titlul întrebării: Va rugăm bifați categoria de personal din care faceti parte. Numărul de răspunsuri: 28 de răspunsuri.">
            <a:extLst>
              <a:ext uri="{FF2B5EF4-FFF2-40B4-BE49-F238E27FC236}">
                <a16:creationId xmlns:a16="http://schemas.microsoft.com/office/drawing/2014/main" id="{76920BD1-90A8-B9DD-30F0-AB4138EB9BE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797" y="1995640"/>
            <a:ext cx="6368252" cy="375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stituent text 1">
            <a:extLst>
              <a:ext uri="{FF2B5EF4-FFF2-40B4-BE49-F238E27FC236}">
                <a16:creationId xmlns:a16="http://schemas.microsoft.com/office/drawing/2014/main" id="{8BD60868-790F-A11F-BE12-9AD036F3954D}"/>
              </a:ext>
            </a:extLst>
          </p:cNvPr>
          <p:cNvSpPr txBox="1">
            <a:spLocks/>
          </p:cNvSpPr>
          <p:nvPr/>
        </p:nvSpPr>
        <p:spPr>
          <a:xfrm>
            <a:off x="6096000" y="1317298"/>
            <a:ext cx="4498848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Au </a:t>
            </a:r>
            <a:r>
              <a:rPr lang="en-US" sz="2800" cap="none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răspuns</a:t>
            </a:r>
            <a:r>
              <a:rPr lang="en-US" sz="28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:</a:t>
            </a:r>
            <a:endParaRPr lang="ro-RO" sz="2800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6539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build="p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DADC4-5975-987B-752C-1407AC065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94B49697-8005-A9FD-109F-960CA9D68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021" y="225901"/>
            <a:ext cx="9144000" cy="4953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en-US" sz="4000" b="1" dirty="0">
                <a:latin typeface="+mn-lt"/>
              </a:rPr>
              <a:t>………….</a:t>
            </a:r>
            <a:r>
              <a:rPr lang="en-US" sz="4000" b="1" dirty="0" err="1">
                <a:latin typeface="+mn-lt"/>
              </a:rPr>
              <a:t>continuarea</a:t>
            </a:r>
            <a:endParaRPr lang="ro-RO" sz="4000" b="1" dirty="0">
              <a:latin typeface="+mn-lt"/>
            </a:endParaRPr>
          </a:p>
        </p:txBody>
      </p:sp>
      <p:sp>
        <p:nvSpPr>
          <p:cNvPr id="2" name="Substituent text 1">
            <a:extLst>
              <a:ext uri="{FF2B5EF4-FFF2-40B4-BE49-F238E27FC236}">
                <a16:creationId xmlns:a16="http://schemas.microsoft.com/office/drawing/2014/main" id="{9CF8AA48-5014-ED8E-FF25-F05AA537A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93152" y="1711736"/>
            <a:ext cx="4498848" cy="685800"/>
          </a:xfrm>
        </p:spPr>
        <p:txBody>
          <a:bodyPr rtlCol="0">
            <a:normAutofit fontScale="92500"/>
          </a:bodyPr>
          <a:lstStyle/>
          <a:p>
            <a:pPr algn="ctr" rtl="0"/>
            <a:r>
              <a:rPr lang="en-US" sz="4000" cap="none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Ianuarie-Aprilie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2025</a:t>
            </a:r>
            <a:endParaRPr lang="ro-RO" sz="4000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CB1D0F-71FE-113B-FA43-CF96D1F59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82" y="793891"/>
            <a:ext cx="5118976" cy="26351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A589D8F-FFFA-FAE1-B63B-8CF0A21D0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087" y="1898241"/>
            <a:ext cx="4824979" cy="25434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D74627-83AD-DD70-DB7B-C4945BE84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673" y="2923560"/>
            <a:ext cx="4309828" cy="31959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CE500C-E8C4-1FB7-7521-4D0346A873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394" y="3575990"/>
            <a:ext cx="5118976" cy="294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86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6C1AD-7FCE-7FE4-89FF-EE0A68384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6CF2983C-C581-FC1B-D616-C1DC3EEEB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en-US" sz="4000" b="1" dirty="0">
                <a:latin typeface="+mn-lt"/>
              </a:rPr>
              <a:t>METODE ȘI </a:t>
            </a:r>
            <a:r>
              <a:rPr lang="ro-RO" sz="4000" b="1" noProof="0" dirty="0">
                <a:latin typeface="+mn-lt"/>
              </a:rPr>
              <a:t>instrumente</a:t>
            </a:r>
            <a:endParaRPr lang="ro-RO" sz="4000" b="1" dirty="0">
              <a:latin typeface="+mn-lt"/>
            </a:endParaRPr>
          </a:p>
        </p:txBody>
      </p:sp>
      <p:sp>
        <p:nvSpPr>
          <p:cNvPr id="10" name="Substituent text 1">
            <a:extLst>
              <a:ext uri="{FF2B5EF4-FFF2-40B4-BE49-F238E27FC236}">
                <a16:creationId xmlns:a16="http://schemas.microsoft.com/office/drawing/2014/main" id="{908774D1-439E-A3E4-29C0-0BB66E9FF1C1}"/>
              </a:ext>
            </a:extLst>
          </p:cNvPr>
          <p:cNvSpPr txBox="1">
            <a:spLocks/>
          </p:cNvSpPr>
          <p:nvPr/>
        </p:nvSpPr>
        <p:spPr>
          <a:xfrm>
            <a:off x="6096000" y="1317298"/>
            <a:ext cx="4498848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INTERVIURI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ED773-851E-0761-042B-875BD59BA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6973" y="1288259"/>
            <a:ext cx="4498848" cy="504044"/>
          </a:xfrm>
        </p:spPr>
        <p:txBody>
          <a:bodyPr/>
          <a:lstStyle/>
          <a:p>
            <a:pPr algn="ctr"/>
            <a:r>
              <a:rPr lang="en-US" sz="28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CHESTIONARE 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3C6E85-4A59-B118-702D-33259BDFC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53250" y="1995641"/>
            <a:ext cx="4498848" cy="1261910"/>
          </a:xfrm>
        </p:spPr>
        <p:txBody>
          <a:bodyPr>
            <a:normAutofit lnSpcReduction="10000"/>
          </a:bodyPr>
          <a:lstStyle/>
          <a:p>
            <a:pPr marL="542925" indent="-44767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Cu antrenorii</a:t>
            </a:r>
          </a:p>
          <a:p>
            <a:pPr marL="542925" indent="-44767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Cu sportivii cu nevoi speciale </a:t>
            </a:r>
          </a:p>
          <a:p>
            <a:pPr marL="542925" indent="-44767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Cu părinții sportivilor cu nevoi speciale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C100DA38-D2A7-375C-8ACF-0FD5941D77A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08695" y="2101950"/>
            <a:ext cx="6001630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altLang="ro-RO" b="1" dirty="0">
                <a:ea typeface="Calibri" panose="020F0502020204030204" pitchFamily="34" charset="0"/>
              </a:rPr>
              <a:t>7 </a:t>
            </a:r>
            <a:r>
              <a:rPr lang="ro-RO" b="1" noProof="0" dirty="0">
                <a:ea typeface="Calibri" panose="020F0502020204030204" pitchFamily="34" charset="0"/>
              </a:rPr>
              <a:t>chestionare: </a:t>
            </a:r>
            <a:endParaRPr lang="en-US" altLang="ro-RO" b="1" dirty="0">
              <a:ea typeface="Calibri" panose="020F0502020204030204" pitchFamily="34" charset="0"/>
            </a:endParaRP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sz="2000" noProof="0" dirty="0">
                <a:ea typeface="Calibri" panose="020F0502020204030204" pitchFamily="34" charset="0"/>
              </a:rPr>
              <a:t>1 pentru antrenori, </a:t>
            </a: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sz="2000" noProof="0" dirty="0">
                <a:ea typeface="Calibri" panose="020F0502020204030204" pitchFamily="34" charset="0"/>
              </a:rPr>
              <a:t>2 pentru sportivii de performanță peste 18 ani, </a:t>
            </a: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sz="2000" noProof="0" dirty="0">
                <a:ea typeface="Calibri" panose="020F0502020204030204" pitchFamily="34" charset="0"/>
              </a:rPr>
              <a:t>2 pentru junior </a:t>
            </a: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sz="2000" noProof="0" dirty="0">
                <a:ea typeface="Calibri" panose="020F0502020204030204" pitchFamily="34" charset="0"/>
              </a:rPr>
              <a:t>2 pentru părinți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altLang="ro-RO" b="1" dirty="0">
                <a:ea typeface="Calibri" panose="020F0502020204030204" pitchFamily="34" charset="0"/>
              </a:rPr>
              <a:t>2 </a:t>
            </a:r>
            <a:r>
              <a:rPr lang="ro-RO" b="1" noProof="0" dirty="0">
                <a:ea typeface="Calibri" panose="020F0502020204030204" pitchFamily="34" charset="0"/>
              </a:rPr>
              <a:t>categorii de date culese: </a:t>
            </a: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altLang="ro-RO" sz="2000" dirty="0">
                <a:ea typeface="Calibri" panose="020F0502020204030204" pitchFamily="34" charset="0"/>
              </a:rPr>
              <a:t>nivelul de cunoștințe și nevoil</a:t>
            </a:r>
            <a:r>
              <a:rPr lang="en-US" altLang="ro-RO" sz="2000" dirty="0">
                <a:ea typeface="Calibri" panose="020F0502020204030204" pitchFamily="34" charset="0"/>
              </a:rPr>
              <a:t>e</a:t>
            </a:r>
            <a:r>
              <a:rPr lang="ro-RO" altLang="ro-RO" sz="2000" dirty="0">
                <a:ea typeface="Calibri" panose="020F0502020204030204" pitchFamily="34" charset="0"/>
              </a:rPr>
              <a:t> legate de nutriție,</a:t>
            </a:r>
            <a:endParaRPr lang="en-US" altLang="ro-RO" sz="2000" dirty="0">
              <a:ea typeface="Calibri" panose="020F0502020204030204" pitchFamily="34" charset="0"/>
            </a:endParaRPr>
          </a:p>
          <a:p>
            <a:pPr marL="662940" lvl="1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</a:pPr>
            <a:r>
              <a:rPr lang="ro-RO" altLang="ro-RO" sz="2000" dirty="0">
                <a:ea typeface="Calibri" panose="020F0502020204030204" pitchFamily="34" charset="0"/>
              </a:rPr>
              <a:t>obiceiurile alimentare și preferințele </a:t>
            </a:r>
            <a:r>
              <a:rPr lang="ro-RO" sz="2000" noProof="0" dirty="0">
                <a:ea typeface="Calibri" panose="020F0502020204030204" pitchFamily="34" charset="0"/>
              </a:rPr>
              <a:t>sportivilor</a:t>
            </a:r>
            <a:endParaRPr lang="en-US" altLang="ro-RO" sz="2000" dirty="0">
              <a:ea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ro-RO" noProof="0" dirty="0">
                <a:ea typeface="Calibri" panose="020F0502020204030204" pitchFamily="34" charset="0"/>
              </a:rPr>
              <a:t>3 țări în care au fost aplicate: RO, BG și GR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ro-RO" noProof="0" dirty="0">
                <a:ea typeface="Calibri" panose="020F0502020204030204" pitchFamily="34" charset="0"/>
              </a:rPr>
              <a:t>2 limbi în care au concepute: RO și EN </a:t>
            </a:r>
          </a:p>
        </p:txBody>
      </p:sp>
      <p:sp>
        <p:nvSpPr>
          <p:cNvPr id="12" name="Substituent text 1">
            <a:extLst>
              <a:ext uri="{FF2B5EF4-FFF2-40B4-BE49-F238E27FC236}">
                <a16:creationId xmlns:a16="http://schemas.microsoft.com/office/drawing/2014/main" id="{EB462FE5-8024-918C-1AD6-292618F6C333}"/>
              </a:ext>
            </a:extLst>
          </p:cNvPr>
          <p:cNvSpPr txBox="1">
            <a:spLocks/>
          </p:cNvSpPr>
          <p:nvPr/>
        </p:nvSpPr>
        <p:spPr>
          <a:xfrm>
            <a:off x="6705600" y="3858170"/>
            <a:ext cx="4498848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PREZENTĂRI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280D60D3-D57B-6709-D78D-30B896806B2F}"/>
              </a:ext>
            </a:extLst>
          </p:cNvPr>
          <p:cNvSpPr txBox="1">
            <a:spLocks/>
          </p:cNvSpPr>
          <p:nvPr/>
        </p:nvSpPr>
        <p:spPr>
          <a:xfrm>
            <a:off x="6886575" y="4631610"/>
            <a:ext cx="4498848" cy="1261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4200" indent="-40322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Elemente de bază ale nutriției</a:t>
            </a:r>
          </a:p>
          <a:p>
            <a:pPr marL="584200" indent="-40322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”Farfuria sănătoasă”</a:t>
            </a:r>
          </a:p>
          <a:p>
            <a:pPr marL="584200" indent="-403225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o-RO" noProof="0" dirty="0"/>
              <a:t>Exemple de mese sănătoase</a:t>
            </a:r>
          </a:p>
        </p:txBody>
      </p:sp>
    </p:spTree>
    <p:extLst>
      <p:ext uri="{BB962C8B-B14F-4D97-AF65-F5344CB8AC3E}">
        <p14:creationId xmlns:p14="http://schemas.microsoft.com/office/powerpoint/2010/main" val="2065780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003F1-FEBD-5AAA-D91F-DE331AF91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F24065DD-0375-7396-4B46-C2D8D1A7C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03738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en-US" sz="4000" b="1" dirty="0">
                <a:latin typeface="+mn-lt"/>
              </a:rPr>
              <a:t>Au </a:t>
            </a:r>
            <a:r>
              <a:rPr lang="en-US" sz="4000" b="1" dirty="0" err="1">
                <a:latin typeface="+mn-lt"/>
              </a:rPr>
              <a:t>răspuns</a:t>
            </a:r>
            <a:r>
              <a:rPr lang="en-US" sz="4000" b="1" dirty="0">
                <a:latin typeface="+mn-lt"/>
              </a:rPr>
              <a:t>: 317 </a:t>
            </a:r>
            <a:endParaRPr lang="ro-RO" sz="4000" b="1" dirty="0">
              <a:latin typeface="+mn-lt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5D3A880-A742-20E4-7A8F-CFE9FE3ED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411" y="889535"/>
            <a:ext cx="4584589" cy="275563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2B1FF8-1FAB-C735-80D6-1EF6690E3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5983"/>
            <a:ext cx="4584589" cy="27556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505CFDE-E7F0-D9A5-033B-865049736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330" y="3718059"/>
            <a:ext cx="4584589" cy="275563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DA2A2AB-999A-6AEC-B80E-59C765C1E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730" y="3718059"/>
            <a:ext cx="4584589" cy="275563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4F786D0-545A-D23B-80B7-13F0CD301359}"/>
              </a:ext>
            </a:extLst>
          </p:cNvPr>
          <p:cNvSpPr txBox="1"/>
          <p:nvPr/>
        </p:nvSpPr>
        <p:spPr>
          <a:xfrm>
            <a:off x="4584589" y="1498997"/>
            <a:ext cx="309255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	</a:t>
            </a:r>
            <a:r>
              <a:rPr lang="en-US" b="1" dirty="0"/>
              <a:t>RO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/>
              <a:t>5 </a:t>
            </a:r>
            <a:r>
              <a:rPr lang="en-US" dirty="0" err="1"/>
              <a:t>sportivi</a:t>
            </a:r>
            <a:r>
              <a:rPr lang="en-US" dirty="0"/>
              <a:t> cu </a:t>
            </a:r>
            <a:r>
              <a:rPr lang="en-US" dirty="0" err="1"/>
              <a:t>sindrom</a:t>
            </a:r>
            <a:r>
              <a:rPr lang="en-US" dirty="0"/>
              <a:t> Down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/>
              <a:t>3 </a:t>
            </a:r>
            <a:r>
              <a:rPr lang="en-US" dirty="0" err="1"/>
              <a:t>parinți</a:t>
            </a:r>
            <a:r>
              <a:rPr lang="en-US" dirty="0"/>
              <a:t> 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395073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2E24B-6233-55C3-7451-707797977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19804AEF-4D8D-9C73-71B8-78DCEE87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018" y="197103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en-US" sz="4000" b="1" dirty="0" err="1">
                <a:latin typeface="+mn-lt"/>
              </a:rPr>
              <a:t>Munca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noastră</a:t>
            </a:r>
            <a:endParaRPr lang="ro-RO" sz="4000" b="1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B2A93-CA9B-AEE7-0260-324234A18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9902881">
            <a:off x="74020" y="763528"/>
            <a:ext cx="3045926" cy="504044"/>
          </a:xfrm>
        </p:spPr>
        <p:txBody>
          <a:bodyPr>
            <a:noAutofit/>
          </a:bodyPr>
          <a:lstStyle/>
          <a:p>
            <a:pPr algn="ctr"/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20-21 </a:t>
            </a:r>
            <a:r>
              <a:rPr lang="it-IT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ianuarie</a:t>
            </a:r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2025: </a:t>
            </a:r>
            <a:r>
              <a:rPr lang="it-IT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Primele</a:t>
            </a:r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discutii</a:t>
            </a:r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cu </a:t>
            </a:r>
            <a:r>
              <a:rPr lang="it-IT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antrenorii</a:t>
            </a:r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si </a:t>
            </a:r>
            <a:r>
              <a:rPr lang="it-IT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sportivii</a:t>
            </a:r>
            <a:r>
              <a:rPr lang="it-IT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 </a:t>
            </a:r>
            <a:endParaRPr lang="ro-RO" sz="16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A11388-653C-5A70-99B8-7E66A3082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1239">
            <a:off x="445491" y="1050552"/>
            <a:ext cx="3849258" cy="1817208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FF501F-979C-6FAB-41A8-91A24383981E}"/>
              </a:ext>
            </a:extLst>
          </p:cNvPr>
          <p:cNvSpPr txBox="1">
            <a:spLocks/>
          </p:cNvSpPr>
          <p:nvPr/>
        </p:nvSpPr>
        <p:spPr>
          <a:xfrm>
            <a:off x="4821635" y="1077645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3-4 </a:t>
            </a:r>
            <a:r>
              <a:rPr lang="it-IT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februarie</a:t>
            </a:r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2025: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Întâlnire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transnaționala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0A05C0F-432D-0C95-F7C6-2176646B8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061" y="1782240"/>
            <a:ext cx="4025914" cy="19006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4E5288-8172-BE45-2814-8C1289244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41813">
            <a:off x="9241864" y="1195801"/>
            <a:ext cx="2305655" cy="3073484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16AAF2A-F515-0112-0E4F-79EE6922FBCE}"/>
              </a:ext>
            </a:extLst>
          </p:cNvPr>
          <p:cNvSpPr txBox="1">
            <a:spLocks/>
          </p:cNvSpPr>
          <p:nvPr/>
        </p:nvSpPr>
        <p:spPr>
          <a:xfrm rot="836443">
            <a:off x="9070153" y="504018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 </a:t>
            </a:r>
            <a:r>
              <a:rPr lang="it-IT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februarie</a:t>
            </a:r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2025: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căutarea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brățărilor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…….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00A776-47E7-D19F-E0D2-F5AF29068B0E}"/>
              </a:ext>
            </a:extLst>
          </p:cNvPr>
          <p:cNvSpPr txBox="1">
            <a:spLocks/>
          </p:cNvSpPr>
          <p:nvPr/>
        </p:nvSpPr>
        <p:spPr>
          <a:xfrm>
            <a:off x="1229548" y="3657346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martie2025: 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întâlnire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creare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chestionarelor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C598850-1CAF-0D7B-5943-FB636A51B5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50" y="4295910"/>
            <a:ext cx="3929892" cy="1855274"/>
          </a:xfrm>
          <a:prstGeom prst="rect">
            <a:avLst/>
          </a:prstGeom>
        </p:spPr>
      </p:pic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7481298-3A05-B2E1-61CE-E33B59B2368B}"/>
              </a:ext>
            </a:extLst>
          </p:cNvPr>
          <p:cNvSpPr txBox="1">
            <a:spLocks/>
          </p:cNvSpPr>
          <p:nvPr/>
        </p:nvSpPr>
        <p:spPr>
          <a:xfrm>
            <a:off x="9226480" y="5099993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martie2025: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Întâlnire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online cu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partenerii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59E2C85-AE9A-9D26-1953-DD4B977A8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69292">
            <a:off x="5246393" y="3920417"/>
            <a:ext cx="3957477" cy="24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26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EF65-CEAF-4F81-91D5-5E8123972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3FB7F55C-5CCC-F307-1C53-62A9D7A7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018" y="197103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en-US" sz="4000" b="1" dirty="0">
                <a:latin typeface="+mn-lt"/>
              </a:rPr>
              <a:t>APLICAREA CHESTIONARELOR</a:t>
            </a:r>
            <a:endParaRPr lang="ro-RO" sz="4000" b="1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F1B68-2D3E-C99D-6ED3-0D9B1A808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8" y="1029879"/>
            <a:ext cx="2442613" cy="384669"/>
          </a:xfrm>
        </p:spPr>
        <p:txBody>
          <a:bodyPr>
            <a:noAutofit/>
          </a:bodyPr>
          <a:lstStyle/>
          <a:p>
            <a:pPr algn="ctr"/>
            <a:r>
              <a:rPr lang="en-US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12 </a:t>
            </a:r>
            <a:r>
              <a:rPr lang="en-US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martie</a:t>
            </a:r>
            <a:r>
              <a:rPr lang="en-US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Antrenori</a:t>
            </a:r>
            <a:endParaRPr lang="ro-RO" sz="16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06C290-5F9D-509B-CE67-ECEA725C0E5D}"/>
              </a:ext>
            </a:extLst>
          </p:cNvPr>
          <p:cNvSpPr txBox="1">
            <a:spLocks/>
          </p:cNvSpPr>
          <p:nvPr/>
        </p:nvSpPr>
        <p:spPr>
          <a:xfrm>
            <a:off x="8824251" y="1505985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19-20 </a:t>
            </a: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martie</a:t>
            </a: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Rugby, </a:t>
            </a: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Volei</a:t>
            </a:r>
            <a:endParaRPr lang="en-US" sz="1600" cap="none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Handbal</a:t>
            </a: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Baschet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852163-B7A8-5EEC-A0F0-8253737B7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371" y="1102996"/>
            <a:ext cx="3485982" cy="16457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0F7B28-0E1D-AAF0-F3D7-706FB1F87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612" y="2891056"/>
            <a:ext cx="3621881" cy="17098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745EEA-05AC-08E6-D1ED-A310288B86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062" y="4743273"/>
            <a:ext cx="3621879" cy="17098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0E393E-D4AC-FFEA-8E81-40B996C67A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57" y="4109297"/>
            <a:ext cx="4914258" cy="2319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A9F361-DF55-5A16-8247-DA7E96089C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62" y="1576821"/>
            <a:ext cx="3621881" cy="23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33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0EF35-CD26-7C63-45C6-6A6879FF9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u 6">
            <a:extLst>
              <a:ext uri="{FF2B5EF4-FFF2-40B4-BE49-F238E27FC236}">
                <a16:creationId xmlns:a16="http://schemas.microsoft.com/office/drawing/2014/main" id="{82AE3A3D-C0A6-5111-E46D-B8ADE6E23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018" y="197103"/>
            <a:ext cx="9144000" cy="685800"/>
          </a:xfrm>
        </p:spPr>
        <p:txBody>
          <a:bodyPr rtlCol="0">
            <a:normAutofit/>
          </a:bodyPr>
          <a:lstStyle/>
          <a:p>
            <a:pPr algn="ctr" rtl="0"/>
            <a:r>
              <a:rPr lang="en-US" sz="4000" b="1" dirty="0">
                <a:latin typeface="+mn-lt"/>
              </a:rPr>
              <a:t>APLICAREA CHESTIONARELOR</a:t>
            </a:r>
            <a:endParaRPr lang="ro-RO" sz="4000" b="1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35EAB-7B28-4891-50F3-9E4D29A59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5049" y="1142422"/>
            <a:ext cx="2999034" cy="352591"/>
          </a:xfrm>
        </p:spPr>
        <p:txBody>
          <a:bodyPr>
            <a:noAutofit/>
          </a:bodyPr>
          <a:lstStyle/>
          <a:p>
            <a:pPr algn="ctr"/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31</a:t>
            </a:r>
            <a:r>
              <a:rPr lang="en-US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martie</a:t>
            </a:r>
            <a:r>
              <a:rPr lang="en-US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Sporturi</a:t>
            </a:r>
            <a:r>
              <a:rPr lang="en-US" sz="16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individuale</a:t>
            </a: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judo, junior </a:t>
            </a: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16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părinți</a:t>
            </a:r>
            <a:endParaRPr lang="ro-RO" sz="16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C2D9CD2-5C9E-45F3-61F3-FE69F06C4BB0}"/>
              </a:ext>
            </a:extLst>
          </p:cNvPr>
          <p:cNvSpPr txBox="1">
            <a:spLocks/>
          </p:cNvSpPr>
          <p:nvPr/>
        </p:nvSpPr>
        <p:spPr>
          <a:xfrm>
            <a:off x="8320964" y="945729"/>
            <a:ext cx="2875987" cy="5040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50000"/>
                </a:schemeClr>
              </a:buClr>
              <a:buSzPct val="100000"/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aprilie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Sportivi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sindrom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Down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cap="non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părinți</a:t>
            </a:r>
            <a:endParaRPr lang="ro-RO" sz="2800" cap="none" dirty="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413053-F5E5-0795-0916-43E14393DB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37" y="1657723"/>
            <a:ext cx="3413625" cy="256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75AC7F-33B3-39F5-B3A3-00C2B1A63E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813" y="3881194"/>
            <a:ext cx="3039171" cy="2279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2A0DA3-59AD-D76D-6980-85444D6DFA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958" y="1657723"/>
            <a:ext cx="3039172" cy="22793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6B8856-5BA0-9B0B-9963-90E37CD346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0" y="4420885"/>
            <a:ext cx="3857714" cy="1821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D2382F-5C32-6B71-C2C4-19ED3B27CF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385" y="1716583"/>
            <a:ext cx="4095750" cy="19335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A964F9-28BE-E997-F19F-943D4F5B4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896" y="4301067"/>
            <a:ext cx="3831248" cy="185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23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7CD31-8A31-4A43-0762-8010F426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FCB533-D5C1-55BE-9BF6-91284B907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0177"/>
            <a:ext cx="4071367" cy="3259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064B20-9C9C-B79E-0014-DDD5BFDEFB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67" y="1660176"/>
            <a:ext cx="4071369" cy="32591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DD601B-C003-4CA1-C641-BB096C25B5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36" y="1660176"/>
            <a:ext cx="4071367" cy="3259131"/>
          </a:xfrm>
          <a:prstGeom prst="rect">
            <a:avLst/>
          </a:prstGeom>
        </p:spPr>
      </p:pic>
      <p:sp>
        <p:nvSpPr>
          <p:cNvPr id="17" name="Titlu 6">
            <a:extLst>
              <a:ext uri="{FF2B5EF4-FFF2-40B4-BE49-F238E27FC236}">
                <a16:creationId xmlns:a16="http://schemas.microsoft.com/office/drawing/2014/main" id="{2E52A4E4-E443-16A8-D884-07C4C553A273}"/>
              </a:ext>
            </a:extLst>
          </p:cNvPr>
          <p:cNvSpPr txBox="1">
            <a:spLocks/>
          </p:cNvSpPr>
          <p:nvPr/>
        </p:nvSpPr>
        <p:spPr>
          <a:xfrm>
            <a:off x="2282711" y="389466"/>
            <a:ext cx="7784145" cy="10505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+mn-lt"/>
              </a:rPr>
              <a:t>REZULTATE PRELIMINARE </a:t>
            </a:r>
            <a:br>
              <a:rPr lang="en-US" sz="3600" b="1" dirty="0">
                <a:latin typeface="+mn-lt"/>
              </a:rPr>
            </a:br>
            <a:r>
              <a:rPr lang="en-US" sz="3600" b="1" cap="none" dirty="0">
                <a:latin typeface="+mn-lt"/>
              </a:rPr>
              <a:t>13 </a:t>
            </a:r>
            <a:r>
              <a:rPr lang="en-US" sz="3600" b="1" cap="none" dirty="0" err="1">
                <a:latin typeface="+mn-lt"/>
              </a:rPr>
              <a:t>mai</a:t>
            </a:r>
            <a:r>
              <a:rPr lang="en-US" sz="3600" b="1" cap="none" dirty="0">
                <a:latin typeface="+mn-lt"/>
              </a:rPr>
              <a:t> 2025</a:t>
            </a:r>
            <a:endParaRPr lang="ro-RO" sz="3600" b="1" dirty="0">
              <a:latin typeface="+mn-lt"/>
            </a:endParaRPr>
          </a:p>
        </p:txBody>
      </p:sp>
      <p:sp>
        <p:nvSpPr>
          <p:cNvPr id="20" name="Titlu 6">
            <a:extLst>
              <a:ext uri="{FF2B5EF4-FFF2-40B4-BE49-F238E27FC236}">
                <a16:creationId xmlns:a16="http://schemas.microsoft.com/office/drawing/2014/main" id="{D05A2CA3-D16A-48DC-0928-CBBA7ACDC751}"/>
              </a:ext>
            </a:extLst>
          </p:cNvPr>
          <p:cNvSpPr txBox="1">
            <a:spLocks/>
          </p:cNvSpPr>
          <p:nvPr/>
        </p:nvSpPr>
        <p:spPr>
          <a:xfrm>
            <a:off x="2680645" y="5263121"/>
            <a:ext cx="7784145" cy="7619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cap="none" dirty="0" err="1">
                <a:latin typeface="+mn-lt"/>
              </a:rPr>
              <a:t>Întâlnire</a:t>
            </a:r>
            <a:r>
              <a:rPr lang="en-US" sz="2400" b="1" cap="none" dirty="0">
                <a:latin typeface="+mn-lt"/>
              </a:rPr>
              <a:t> de </a:t>
            </a:r>
            <a:r>
              <a:rPr lang="en-US" sz="2400" b="1" cap="none" dirty="0" err="1">
                <a:latin typeface="+mn-lt"/>
              </a:rPr>
              <a:t>lucru</a:t>
            </a:r>
            <a:r>
              <a:rPr lang="en-US" sz="2400" b="1" cap="none" dirty="0">
                <a:latin typeface="+mn-lt"/>
              </a:rPr>
              <a:t> ale </a:t>
            </a:r>
            <a:r>
              <a:rPr lang="en-US" sz="2400" b="1" cap="none" dirty="0" err="1">
                <a:latin typeface="+mn-lt"/>
              </a:rPr>
              <a:t>echipelor</a:t>
            </a:r>
            <a:r>
              <a:rPr lang="en-US" sz="2400" b="1" cap="none" dirty="0">
                <a:latin typeface="+mn-lt"/>
              </a:rPr>
              <a:t> de </a:t>
            </a:r>
            <a:r>
              <a:rPr lang="en-US" sz="2400" b="1" cap="none" dirty="0" err="1">
                <a:latin typeface="+mn-lt"/>
              </a:rPr>
              <a:t>proiect</a:t>
            </a:r>
            <a:r>
              <a:rPr lang="en-US" sz="2400" b="1" cap="none" dirty="0">
                <a:latin typeface="+mn-lt"/>
              </a:rPr>
              <a:t> ”U” Cluj </a:t>
            </a:r>
            <a:r>
              <a:rPr lang="en-US" sz="2400" b="1" cap="none" dirty="0" err="1">
                <a:latin typeface="+mn-lt"/>
              </a:rPr>
              <a:t>și</a:t>
            </a:r>
            <a:r>
              <a:rPr lang="en-US" sz="2400" b="1" cap="none" dirty="0">
                <a:latin typeface="+mn-lt"/>
              </a:rPr>
              <a:t> Grecu Nutrition and Soft SRL</a:t>
            </a:r>
            <a:endParaRPr lang="ro-RO" sz="2400" b="1" cap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4533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2F135-868F-CF7D-3CA8-66F40EE6B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25CDEA5F-AB5D-3D09-EB01-D3C3AEBDC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861" y="825983"/>
            <a:ext cx="10971628" cy="1567815"/>
          </a:xfrm>
        </p:spPr>
        <p:txBody>
          <a:bodyPr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kern="1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STUDIU</a:t>
            </a:r>
            <a:br>
              <a:rPr lang="en-US" sz="4000" b="1" kern="100" cap="none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o-RO" sz="400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8CF08-4D27-5EE6-ED93-C68FA6E70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224" y="5084118"/>
            <a:ext cx="1280160" cy="1347162"/>
          </a:xfrm>
          <a:prstGeom prst="rect">
            <a:avLst/>
          </a:prstGeom>
        </p:spPr>
      </p:pic>
      <p:sp>
        <p:nvSpPr>
          <p:cNvPr id="5" name="Titlu 3">
            <a:extLst>
              <a:ext uri="{FF2B5EF4-FFF2-40B4-BE49-F238E27FC236}">
                <a16:creationId xmlns:a16="http://schemas.microsoft.com/office/drawing/2014/main" id="{C8FB0029-B6D4-5598-1AAF-BF267092AAE1}"/>
              </a:ext>
            </a:extLst>
          </p:cNvPr>
          <p:cNvSpPr txBox="1">
            <a:spLocks/>
          </p:cNvSpPr>
          <p:nvPr/>
        </p:nvSpPr>
        <p:spPr>
          <a:xfrm>
            <a:off x="482756" y="3515515"/>
            <a:ext cx="10971628" cy="4468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privind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cunostințele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nutriție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obiceiurile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alimentare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ale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antrenorilor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sportivilor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din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cluburile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sportive ”U” Cluj (RO), OFI Sports (GR)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Deya Sport (BG)</a:t>
            </a:r>
            <a:endParaRPr lang="ro-RO" sz="3200" dirty="0">
              <a:latin typeface="+mn-lt"/>
            </a:endParaRPr>
          </a:p>
        </p:txBody>
      </p:sp>
      <p:sp>
        <p:nvSpPr>
          <p:cNvPr id="6" name="Titlu 3">
            <a:extLst>
              <a:ext uri="{FF2B5EF4-FFF2-40B4-BE49-F238E27FC236}">
                <a16:creationId xmlns:a16="http://schemas.microsoft.com/office/drawing/2014/main" id="{5B2C6382-9323-991A-8475-7856F6217805}"/>
              </a:ext>
            </a:extLst>
          </p:cNvPr>
          <p:cNvSpPr txBox="1">
            <a:spLocks/>
          </p:cNvSpPr>
          <p:nvPr/>
        </p:nvSpPr>
        <p:spPr>
          <a:xfrm>
            <a:off x="416081" y="5182390"/>
            <a:ext cx="10971628" cy="4468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Termen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finalizare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31 </a:t>
            </a:r>
            <a:r>
              <a:rPr lang="en-US" sz="3200" b="1" kern="100" cap="none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3200" b="1" kern="100" cap="none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2025</a:t>
            </a:r>
            <a:endParaRPr lang="ro-RO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62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Sănătate și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58_TF02922391" id="{5C3DED51-257C-4B4F-BE61-C955188A26FE}" vid="{D2799B8E-579C-43D8-A561-E645A0C3B4F4}"/>
    </a:ext>
  </a:extLst>
</a:theme>
</file>

<file path=ppt/theme/theme2.xml><?xml version="1.0" encoding="utf-8"?>
<a:theme xmlns:a="http://schemas.openxmlformats.org/drawingml/2006/main" name="Temă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Prezentare despre sănătate și fitness (ecran lat)</Template>
  <TotalTime>0</TotalTime>
  <Words>291</Words>
  <Application>Microsoft Office PowerPoint</Application>
  <PresentationFormat>Widescreen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Georgia</vt:lpstr>
      <vt:lpstr>Wingdings</vt:lpstr>
      <vt:lpstr>Sănătate și fitness 16x9</vt:lpstr>
      <vt:lpstr>U-NUTRICOACH- WP2  Cercetarea, colectarea de informații și analiza de nevoi   13 mai 2025</vt:lpstr>
      <vt:lpstr>Inceputul …….</vt:lpstr>
      <vt:lpstr>………….continuarea</vt:lpstr>
      <vt:lpstr>METODE ȘI instrumente</vt:lpstr>
      <vt:lpstr>Au răspuns: 317 </vt:lpstr>
      <vt:lpstr>Munca noastră</vt:lpstr>
      <vt:lpstr>APLICAREA CHESTIONARELOR</vt:lpstr>
      <vt:lpstr>APLICAREA CHESTIONARELOR</vt:lpstr>
      <vt:lpstr>PowerPoint Presentation</vt:lpstr>
      <vt:lpstr>STUDIU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Alina Raus</dc:creator>
  <cp:lastModifiedBy>Alina Raus</cp:lastModifiedBy>
  <cp:revision>60</cp:revision>
  <dcterms:created xsi:type="dcterms:W3CDTF">2024-10-29T06:49:19Z</dcterms:created>
  <dcterms:modified xsi:type="dcterms:W3CDTF">2025-05-19T10:05:57Z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